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068002"/>
              </p:ext>
            </p:extLst>
          </p:nvPr>
        </p:nvGraphicFramePr>
        <p:xfrm>
          <a:off x="843438" y="2832605"/>
          <a:ext cx="5753736" cy="23481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6868">
                  <a:extLst>
                    <a:ext uri="{9D8B030D-6E8A-4147-A177-3AD203B41FA5}">
                      <a16:colId xmlns:a16="http://schemas.microsoft.com/office/drawing/2014/main" val="2865797103"/>
                    </a:ext>
                  </a:extLst>
                </a:gridCol>
                <a:gridCol w="2876868">
                  <a:extLst>
                    <a:ext uri="{9D8B030D-6E8A-4147-A177-3AD203B41FA5}">
                      <a16:colId xmlns:a16="http://schemas.microsoft.com/office/drawing/2014/main" val="25236194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  <a:latin typeface="Ancizar Sans" panose="020B0602040300000003" pitchFamily="34" charset="0"/>
                        </a:rPr>
                        <a:t>Costos Año </a:t>
                      </a:r>
                      <a:r>
                        <a:rPr lang="es-CO" sz="2000" dirty="0" smtClean="0">
                          <a:effectLst/>
                          <a:latin typeface="Ancizar Sans" panose="020B0602040300000003" pitchFamily="34" charset="0"/>
                        </a:rPr>
                        <a:t>2024</a:t>
                      </a:r>
                      <a:endParaRPr lang="en-US" sz="2000" dirty="0">
                        <a:solidFill>
                          <a:srgbClr val="5F497A"/>
                        </a:solidFill>
                        <a:effectLst/>
                        <a:latin typeface="Ancizar Sans" panose="020B06020403000000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000">
                        <a:solidFill>
                          <a:srgbClr val="5F497A"/>
                        </a:solidFill>
                        <a:effectLst/>
                        <a:latin typeface="Ancizar Sans" panose="020B06020403000000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24873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  <a:latin typeface="Ancizar Sans" panose="020B0602040300000003" pitchFamily="34" charset="0"/>
                        </a:rPr>
                        <a:t>CONCEPTO</a:t>
                      </a:r>
                      <a:endParaRPr lang="en-US" sz="2000" dirty="0">
                        <a:solidFill>
                          <a:srgbClr val="5F497A"/>
                        </a:solidFill>
                        <a:effectLst/>
                        <a:latin typeface="Ancizar Sans" panose="020B06020403000000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  <a:latin typeface="Ancizar Sans" panose="020B0602040300000003" pitchFamily="34" charset="0"/>
                        </a:rPr>
                        <a:t>PUNTAJE</a:t>
                      </a:r>
                      <a:endParaRPr lang="en-US" sz="2000" dirty="0">
                        <a:solidFill>
                          <a:srgbClr val="5F497A"/>
                        </a:solidFill>
                        <a:effectLst/>
                        <a:latin typeface="Ancizar Sans" panose="020B06020403000000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99354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  <a:latin typeface="Ancizar Sans" panose="020B0602040300000003" pitchFamily="34" charset="0"/>
                        </a:rPr>
                        <a:t>Matrícula</a:t>
                      </a:r>
                      <a:endParaRPr lang="en-US" sz="2000" dirty="0">
                        <a:solidFill>
                          <a:srgbClr val="5F497A"/>
                        </a:solidFill>
                        <a:effectLst/>
                        <a:latin typeface="Ancizar Sans" panose="020B06020403000000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  <a:latin typeface="Ancizar Sans" panose="020B0602040300000003" pitchFamily="34" charset="0"/>
                        </a:rPr>
                        <a:t>30</a:t>
                      </a:r>
                      <a:endParaRPr lang="en-US" sz="2000" dirty="0">
                        <a:solidFill>
                          <a:srgbClr val="5F497A"/>
                        </a:solidFill>
                        <a:effectLst/>
                        <a:latin typeface="Ancizar Sans" panose="020B06020403000000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92987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  <a:latin typeface="Ancizar Sans" panose="020B0602040300000003" pitchFamily="34" charset="0"/>
                        </a:rPr>
                        <a:t>Bienestar universitario</a:t>
                      </a:r>
                      <a:endParaRPr lang="en-US" sz="2000" dirty="0">
                        <a:solidFill>
                          <a:srgbClr val="5F497A"/>
                        </a:solidFill>
                        <a:effectLst/>
                        <a:latin typeface="Ancizar Sans" panose="020B06020403000000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  <a:latin typeface="Ancizar Sans" panose="020B0602040300000003" pitchFamily="34" charset="0"/>
                        </a:rPr>
                        <a:t>10</a:t>
                      </a:r>
                      <a:endParaRPr lang="en-US" sz="2000" dirty="0">
                        <a:solidFill>
                          <a:srgbClr val="5F497A"/>
                        </a:solidFill>
                        <a:effectLst/>
                        <a:latin typeface="Ancizar Sans" panose="020B06020403000000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6465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  <a:latin typeface="Ancizar Sans" panose="020B0602040300000003" pitchFamily="34" charset="0"/>
                        </a:rPr>
                        <a:t>Derechos académicos</a:t>
                      </a:r>
                      <a:endParaRPr lang="en-US" sz="2000" dirty="0">
                        <a:solidFill>
                          <a:srgbClr val="5F497A"/>
                        </a:solidFill>
                        <a:effectLst/>
                        <a:latin typeface="Ancizar Sans" panose="020B06020403000000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  <a:latin typeface="Ancizar Sans" panose="020B0602040300000003" pitchFamily="34" charset="0"/>
                        </a:rPr>
                        <a:t>135</a:t>
                      </a:r>
                      <a:endParaRPr lang="en-US" sz="2000" dirty="0">
                        <a:solidFill>
                          <a:srgbClr val="5F497A"/>
                        </a:solidFill>
                        <a:effectLst/>
                        <a:latin typeface="Ancizar Sans" panose="020B06020403000000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35654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  <a:latin typeface="Ancizar Sans" panose="020B0602040300000003" pitchFamily="34" charset="0"/>
                        </a:rPr>
                        <a:t>Puntos totales por semestre*</a:t>
                      </a:r>
                      <a:endParaRPr lang="en-US" sz="2000" dirty="0">
                        <a:solidFill>
                          <a:srgbClr val="5F497A"/>
                        </a:solidFill>
                        <a:effectLst/>
                        <a:latin typeface="Ancizar Sans" panose="020B06020403000000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  <a:latin typeface="Ancizar Sans" panose="020B0602040300000003" pitchFamily="34" charset="0"/>
                        </a:rPr>
                        <a:t>175 punto</a:t>
                      </a:r>
                      <a:endParaRPr lang="en-US" sz="2000" dirty="0">
                        <a:solidFill>
                          <a:srgbClr val="5F497A"/>
                        </a:solidFill>
                        <a:effectLst/>
                        <a:latin typeface="Ancizar Sans" panose="020B06020403000000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0185180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843438" y="665661"/>
            <a:ext cx="998966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n-US" sz="25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cizar Sans" panose="020B060204030000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COSTOS</a:t>
            </a:r>
            <a:r>
              <a:rPr kumimoji="0" lang="es-CO" altLang="en-US" sz="1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cizar Sans" panose="020B060204030000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es-CO" altLang="en-US" sz="1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cizar Sans" panose="020B060204030000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15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cizar Sans" panose="020B0602040300000003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cizar Sans" panose="020B060204030000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kumimoji="0" lang="es-CO" alt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cizar Sans" panose="020B060204030000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 costos de los posgrados de la Universidad Nacional de Colombia, se calculan por puntos. </a:t>
            </a:r>
            <a:br>
              <a:rPr kumimoji="0" lang="es-CO" alt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cizar Sans" panose="020B060204030000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s-CO" altLang="en-U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cizar Sans" panose="020B060204030000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Cada punto es equivalente a un día del </a:t>
            </a:r>
            <a:r>
              <a:rPr kumimoji="0" lang="es-CO" altLang="en-US" sz="2000" b="0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ncizar Sans" panose="020B060204030000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s-CO" altLang="en-U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cizar Sans" panose="020B060204030000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Salario Mínimo Legal Vigente</a:t>
            </a:r>
            <a:r>
              <a:rPr kumimoji="0" lang="es-CO" alt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cizar Sans" panose="020B060204030000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La Especialización en Estudios Feministas  tiene 175 puntos.</a:t>
            </a:r>
            <a:r>
              <a:rPr kumimoji="0" lang="es-ES" alt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cizar Sans" panose="020B060204030000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es-ES" alt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cizar Sans" panose="020B060204030000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s-CO" alt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cizar Sans" panose="020B060204030000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incremento de este valor dependerá del aumento del SMLV para cada año.</a:t>
            </a:r>
            <a:endParaRPr kumimoji="0" lang="es-CO" alt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cizar Sans" panose="020B0602040300000003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43438" y="5280464"/>
            <a:ext cx="466506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altLang="en-US" sz="2500" dirty="0">
                <a:solidFill>
                  <a:schemeClr val="bg1"/>
                </a:solidFill>
                <a:latin typeface="Ancizar Sans" panose="020B060204030000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Valor del punto año </a:t>
            </a:r>
            <a:r>
              <a:rPr lang="es-CO" altLang="en-US" sz="2500" dirty="0" smtClean="0">
                <a:solidFill>
                  <a:schemeClr val="bg1"/>
                </a:solidFill>
                <a:latin typeface="Ancizar Sans" panose="020B060204030000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r>
              <a:rPr lang="es-CO" altLang="en-US" sz="2500" b="1" u="sng" dirty="0" smtClean="0">
                <a:solidFill>
                  <a:schemeClr val="bg1"/>
                </a:solidFill>
                <a:latin typeface="Ancizar Sans" panose="020B060204030000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$47,450</a:t>
            </a:r>
            <a:endParaRPr lang="en-US" altLang="en-US" sz="2500" dirty="0">
              <a:solidFill>
                <a:schemeClr val="bg1"/>
              </a:solidFill>
              <a:latin typeface="Ancizar Sans" panose="020B06020403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0619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Sala de reuniones Ion</Template>
  <TotalTime>14</TotalTime>
  <Words>29</Words>
  <Application>Microsoft Office PowerPoint</Application>
  <PresentationFormat>Panorámica</PresentationFormat>
  <Paragraphs>14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Ancizar Sans</vt:lpstr>
      <vt:lpstr>Arial</vt:lpstr>
      <vt:lpstr>Calibri</vt:lpstr>
      <vt:lpstr>Century Gothic</vt:lpstr>
      <vt:lpstr>Times New Roman</vt:lpstr>
      <vt:lpstr>Wingdings 3</vt:lpstr>
      <vt:lpstr>Sala de reuniones Ion</vt:lpstr>
      <vt:lpstr>COSTOS  *Los costos de los posgrados de la Universidad Nacional de Colombia, se calculan por puntos.  Cada punto es equivalente a un día del  Salario Mínimo Legal Vigente. La Especialización en Estudios Feministas  tiene 175 puntos. El incremento de este valor dependerá del aumento del SMLV para cada año.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COSTOS  *Los costos de los posgrados de la Universidad Nacional de Colombia, se calculan por puntos.  Cada punto es equivalente a un día del  Salario Mínimo Legal Vigente. La Especialización en Estudios Feministas  tiene 175 puntos. El incremento de este valor dependerá del aumento del SMLV para cada año.</dc:title>
  <dc:creator>Usuario</dc:creator>
  <cp:lastModifiedBy>Usuario</cp:lastModifiedBy>
  <cp:revision>4</cp:revision>
  <dcterms:created xsi:type="dcterms:W3CDTF">2024-10-04T14:38:39Z</dcterms:created>
  <dcterms:modified xsi:type="dcterms:W3CDTF">2025-01-23T16:15:27Z</dcterms:modified>
</cp:coreProperties>
</file>